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9" r:id="rId7"/>
    <p:sldId id="260" r:id="rId8"/>
  </p:sldIdLst>
  <p:sldSz cx="12192000" cy="6858000"/>
  <p:notesSz cx="6742113" cy="98758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A1EBA835-460D-44DB-80EE-E64952C7C93F}">
          <p14:sldIdLst>
            <p14:sldId id="256"/>
            <p14:sldId id="257"/>
            <p14:sldId id="259"/>
            <p14:sldId id="260"/>
          </p14:sldIdLst>
        </p14:section>
        <p14:section name="Nimetön osa" id="{484228F8-6C5E-45D9-A8BA-2A803C700F5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3" autoAdjust="0"/>
    <p:restoredTop sz="94660"/>
  </p:normalViewPr>
  <p:slideViewPr>
    <p:cSldViewPr snapToGrid="0">
      <p:cViewPr varScale="1">
        <p:scale>
          <a:sx n="69" d="100"/>
          <a:sy n="69" d="100"/>
        </p:scale>
        <p:origin x="4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C2349-BB59-4663-8965-3A083AB471BA}" type="datetimeFigureOut">
              <a:rPr lang="fi-FI" smtClean="0"/>
              <a:t>15.1.2020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4212" y="4752747"/>
            <a:ext cx="5393690" cy="38886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18971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4B927-D4FB-4D16-9A60-4FB24DD089C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2425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4500"/>
            </a:lvl1pPr>
          </a:lstStyle>
          <a:p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468113"/>
            <a:ext cx="12192000" cy="1389887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9168" y="6240544"/>
            <a:ext cx="1237410" cy="40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4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/>
              <a:t>Yksilöllinen polku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 baseline="0"/>
            </a:lvl2pPr>
          </a:lstStyle>
          <a:p>
            <a:pPr lvl="1"/>
            <a:endParaRPr lang="fi-FI" dirty="0"/>
          </a:p>
          <a:p>
            <a:pPr lvl="1"/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527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496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011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744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271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9800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666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504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528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7711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92863" y="0"/>
            <a:ext cx="1597290" cy="1938696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739901" y="6356353"/>
            <a:ext cx="1841499" cy="3619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17.11.2016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599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69C839-9296-44E7-B3ED-0BDB7FE6ED4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34097" y="6348334"/>
            <a:ext cx="1048603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8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ED008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ED0087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ED0087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ED0087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ED0087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ED0087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mirja.peltonen@kiipula.f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dirty="0" err="1" smtClean="0"/>
              <a:t>Kiipulan</a:t>
            </a:r>
            <a:r>
              <a:rPr lang="fi-FI" b="1" dirty="0" smtClean="0"/>
              <a:t> palvelut Target-hankkeessa</a:t>
            </a:r>
            <a:endParaRPr lang="fi-FI" b="1" dirty="0"/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59338034-4472-4F61-A226-0D71BBAA06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fi-FI" sz="3600" b="1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945" y="3512303"/>
            <a:ext cx="7927199" cy="181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4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129309"/>
            <a:ext cx="10515600" cy="880707"/>
          </a:xfrm>
        </p:spPr>
        <p:txBody>
          <a:bodyPr/>
          <a:lstStyle/>
          <a:p>
            <a:r>
              <a:rPr lang="fi-FI" b="1" dirty="0"/>
              <a:t>Ammatillisen erityisopetuksen konsultaatio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17.11.2016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2</a:t>
            </a:fld>
            <a:endParaRPr lang="fi-FI"/>
          </a:p>
        </p:txBody>
      </p:sp>
      <p:sp>
        <p:nvSpPr>
          <p:cNvPr id="14" name="Sisällön paikkamerkki 13"/>
          <p:cNvSpPr>
            <a:spLocks noGrp="1"/>
          </p:cNvSpPr>
          <p:nvPr>
            <p:ph idx="1"/>
          </p:nvPr>
        </p:nvSpPr>
        <p:spPr>
          <a:xfrm>
            <a:off x="544945" y="1136073"/>
            <a:ext cx="10808855" cy="5040890"/>
          </a:xfrm>
        </p:spPr>
        <p:txBody>
          <a:bodyPr>
            <a:normAutofit fontScale="92500"/>
          </a:bodyPr>
          <a:lstStyle/>
          <a:p>
            <a:pPr lvl="1"/>
            <a:r>
              <a:rPr lang="fi-FI" b="1" dirty="0" smtClean="0"/>
              <a:t>Puhelukonsultaatio</a:t>
            </a:r>
          </a:p>
          <a:p>
            <a:pPr lvl="1"/>
            <a:r>
              <a:rPr lang="fi-FI" b="1" dirty="0" smtClean="0"/>
              <a:t> </a:t>
            </a:r>
            <a:r>
              <a:rPr lang="fi-FI" b="1" dirty="0"/>
              <a:t>Tarvittaessa arviointitapaaminen </a:t>
            </a:r>
            <a:r>
              <a:rPr lang="fi-FI" dirty="0"/>
              <a:t>arvioitavan asiakkaan kanssa</a:t>
            </a:r>
            <a:endParaRPr lang="fi-FI" b="1" dirty="0" smtClean="0"/>
          </a:p>
          <a:p>
            <a:pPr lvl="1"/>
            <a:endParaRPr lang="fi-FI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	</a:t>
            </a:r>
            <a:r>
              <a:rPr lang="fi-FI" dirty="0" smtClean="0"/>
              <a:t>Mihin </a:t>
            </a:r>
            <a:r>
              <a:rPr lang="fi-FI" dirty="0"/>
              <a:t>haluaa saada selvyyttä? Millaisia asioita on jo selvitetty? Mikä </a:t>
            </a:r>
            <a:r>
              <a:rPr lang="fi-FI" dirty="0" smtClean="0"/>
              <a:t>on tavoite?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	</a:t>
            </a:r>
            <a:r>
              <a:rPr lang="fi-FI" dirty="0" smtClean="0"/>
              <a:t>Pohditaan ammatillisen erityispedagogiikan </a:t>
            </a:r>
            <a:r>
              <a:rPr lang="fi-FI" dirty="0"/>
              <a:t>mahdollinen </a:t>
            </a:r>
            <a:r>
              <a:rPr lang="fi-FI" dirty="0" smtClean="0"/>
              <a:t>			lisäarvo/tuki </a:t>
            </a:r>
            <a:r>
              <a:rPr lang="fi-FI" dirty="0"/>
              <a:t>asiakkaan </a:t>
            </a:r>
            <a:r>
              <a:rPr lang="fi-FI" dirty="0" smtClean="0"/>
              <a:t>ohjaukseen </a:t>
            </a:r>
            <a:endParaRPr lang="fi-FI" dirty="0"/>
          </a:p>
          <a:p>
            <a:pPr marL="685800" lvl="2" indent="0">
              <a:buNone/>
            </a:pPr>
            <a:r>
              <a:rPr lang="fi-FI" sz="2400" dirty="0" smtClean="0"/>
              <a:t> </a:t>
            </a:r>
          </a:p>
          <a:p>
            <a:pPr lvl="2"/>
            <a:r>
              <a:rPr lang="fi-FI" sz="2400" dirty="0" smtClean="0"/>
              <a:t>Suositus arvioinnin </a:t>
            </a:r>
            <a:r>
              <a:rPr lang="fi-FI" sz="2400" dirty="0"/>
              <a:t>pohjalta, kirjallinen, </a:t>
            </a:r>
            <a:r>
              <a:rPr lang="fi-FI" sz="2400" b="1" dirty="0"/>
              <a:t>arvioitavan luvalla </a:t>
            </a:r>
            <a:r>
              <a:rPr lang="fi-FI" sz="2400" dirty="0"/>
              <a:t>konsultaation </a:t>
            </a:r>
            <a:r>
              <a:rPr lang="fi-FI" sz="2400" dirty="0" smtClean="0"/>
              <a:t>pyytäjälle </a:t>
            </a:r>
          </a:p>
          <a:p>
            <a:pPr lvl="2"/>
            <a:r>
              <a:rPr lang="fi-FI" sz="2400" dirty="0" smtClean="0"/>
              <a:t> </a:t>
            </a:r>
            <a:r>
              <a:rPr lang="fi-FI" sz="2400" dirty="0"/>
              <a:t>Yhteyshenkilö: Mirja Peltonen (</a:t>
            </a:r>
            <a:r>
              <a:rPr lang="fi-FI" sz="2400" dirty="0">
                <a:hlinkClick r:id="rId2"/>
              </a:rPr>
              <a:t>mirja.peltonen@kiipula.fi</a:t>
            </a:r>
            <a:r>
              <a:rPr lang="fi-FI" sz="2400" dirty="0"/>
              <a:t>, 0505943 213</a:t>
            </a:r>
            <a:r>
              <a:rPr lang="fi-FI" sz="2400" dirty="0" smtClean="0"/>
              <a:t>)</a:t>
            </a:r>
          </a:p>
          <a:p>
            <a:pPr marL="685800" lvl="2" indent="0">
              <a:buNone/>
            </a:pPr>
            <a:endParaRPr lang="fi-FI" sz="2400" dirty="0"/>
          </a:p>
          <a:p>
            <a:pPr lvl="1"/>
            <a:r>
              <a:rPr lang="fi-FI" b="1" dirty="0" smtClean="0"/>
              <a:t>Konsultaation kesto</a:t>
            </a:r>
            <a:r>
              <a:rPr lang="fi-FI" dirty="0" smtClean="0"/>
              <a:t>: Yksittäisestä puhelusta-------ammatillisen erityisopetuksen arviointiin asti (jo yksi puhelu voi auttaa asiakkaan </a:t>
            </a:r>
            <a:r>
              <a:rPr lang="fi-FI" dirty="0" err="1" smtClean="0"/>
              <a:t>polutusta</a:t>
            </a:r>
            <a:r>
              <a:rPr lang="fi-FI" dirty="0" smtClean="0"/>
              <a:t>) </a:t>
            </a:r>
          </a:p>
          <a:p>
            <a:pPr lvl="1"/>
            <a:r>
              <a:rPr lang="fi-FI" dirty="0" smtClean="0"/>
              <a:t>Arviointi: haastattelu (tulkki)– toiminnallinen </a:t>
            </a:r>
            <a:r>
              <a:rPr lang="fi-FI" smtClean="0"/>
              <a:t>havainnointi 1-3x </a:t>
            </a:r>
            <a:r>
              <a:rPr lang="fi-FI" dirty="0" smtClean="0"/>
              <a:t>½ pv</a:t>
            </a:r>
            <a:endParaRPr lang="fi-FI" dirty="0"/>
          </a:p>
          <a:p>
            <a:pPr lvl="1"/>
            <a:endParaRPr lang="fi-FI" dirty="0" smtClean="0"/>
          </a:p>
          <a:p>
            <a:pPr lvl="1"/>
            <a:endParaRPr lang="fi-FI" dirty="0" smtClean="0"/>
          </a:p>
          <a:p>
            <a:pPr lvl="1"/>
            <a:endParaRPr lang="fi-FI" dirty="0" smtClean="0"/>
          </a:p>
          <a:p>
            <a:endParaRPr lang="fi-FI" dirty="0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163" y="5892878"/>
            <a:ext cx="4285672" cy="982365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5054" y="771848"/>
            <a:ext cx="1219201" cy="121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6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smtClean="0"/>
              <a:t>17.11.2016</a:t>
            </a: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9C839-9296-44E7-B3ED-0BDB7FE6ED49}" type="slidenum">
              <a:rPr lang="fi-FI" smtClean="0"/>
              <a:t>3</a:t>
            </a:fld>
            <a:endParaRPr lang="fi-FI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163" y="5892878"/>
            <a:ext cx="4285672" cy="982365"/>
          </a:xfrm>
          <a:prstGeom prst="rect">
            <a:avLst/>
          </a:prstGeom>
        </p:spPr>
      </p:pic>
      <p:sp>
        <p:nvSpPr>
          <p:cNvPr id="6" name="Tekstiruutu 5"/>
          <p:cNvSpPr txBox="1"/>
          <p:nvPr/>
        </p:nvSpPr>
        <p:spPr>
          <a:xfrm>
            <a:off x="2085011" y="1448350"/>
            <a:ext cx="1224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”Mitähän </a:t>
            </a:r>
            <a:r>
              <a:rPr lang="fi-FI" dirty="0" err="1" smtClean="0"/>
              <a:t>ny</a:t>
            </a:r>
            <a:r>
              <a:rPr lang="fi-FI" dirty="0" smtClean="0"/>
              <a:t> </a:t>
            </a:r>
            <a:r>
              <a:rPr lang="fi-FI" dirty="0" err="1" smtClean="0"/>
              <a:t>tarttis</a:t>
            </a:r>
            <a:r>
              <a:rPr lang="fi-FI" dirty="0" smtClean="0"/>
              <a:t> </a:t>
            </a:r>
            <a:r>
              <a:rPr lang="fi-FI" dirty="0" err="1" smtClean="0"/>
              <a:t>tehrä</a:t>
            </a:r>
            <a:r>
              <a:rPr lang="fi-FI" dirty="0" smtClean="0"/>
              <a:t>?”</a:t>
            </a:r>
            <a:endParaRPr lang="fi-FI" dirty="0"/>
          </a:p>
        </p:txBody>
      </p:sp>
      <p:pic>
        <p:nvPicPr>
          <p:cNvPr id="1026" name="Picture 2" descr="Soittaa puhelimella (Kuva: Sclera)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61" y="2132465"/>
            <a:ext cx="1257589" cy="125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iruutu 6"/>
          <p:cNvSpPr txBox="1"/>
          <p:nvPr/>
        </p:nvSpPr>
        <p:spPr>
          <a:xfrm>
            <a:off x="364260" y="3513751"/>
            <a:ext cx="18005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”Soitanpa  ammatilliseen erityisoppilaitokseen, voisivatko he auttaa…”</a:t>
            </a:r>
            <a:endParaRPr lang="fi-FI" dirty="0"/>
          </a:p>
        </p:txBody>
      </p:sp>
      <p:pic>
        <p:nvPicPr>
          <p:cNvPr id="1028" name="Picture 4" descr="Kuvahaun tulos haulle opiskelij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792" y="1720552"/>
            <a:ext cx="1529041" cy="134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7848" y="1470120"/>
            <a:ext cx="1213652" cy="1591370"/>
          </a:xfrm>
          <a:prstGeom prst="rect">
            <a:avLst/>
          </a:prstGeom>
        </p:spPr>
      </p:pic>
      <p:sp>
        <p:nvSpPr>
          <p:cNvPr id="9" name="Tekstiruutu 8"/>
          <p:cNvSpPr txBox="1"/>
          <p:nvPr/>
        </p:nvSpPr>
        <p:spPr>
          <a:xfrm>
            <a:off x="4871883" y="1283025"/>
            <a:ext cx="1505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Pohditaan vaihtoehtoja</a:t>
            </a:r>
            <a:endParaRPr lang="fi-FI" dirty="0"/>
          </a:p>
        </p:txBody>
      </p:sp>
      <p:sp>
        <p:nvSpPr>
          <p:cNvPr id="10" name="Tekstiruutu 9"/>
          <p:cNvSpPr txBox="1"/>
          <p:nvPr/>
        </p:nvSpPr>
        <p:spPr>
          <a:xfrm>
            <a:off x="8655833" y="1789605"/>
            <a:ext cx="3657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Ammatillisen erityisopetuksen arviointia (eri </a:t>
            </a:r>
            <a:r>
              <a:rPr lang="fi-FI" dirty="0" err="1" smtClean="0"/>
              <a:t>AEO:n</a:t>
            </a:r>
            <a:r>
              <a:rPr lang="fi-FI" dirty="0" smtClean="0"/>
              <a:t> menetelmät), työhön </a:t>
            </a:r>
            <a:r>
              <a:rPr lang="fi-FI" dirty="0" err="1" smtClean="0"/>
              <a:t>sektyöhönvalmentajan</a:t>
            </a:r>
            <a:r>
              <a:rPr lang="fi-FI" dirty="0" smtClean="0"/>
              <a:t> tuki</a:t>
            </a:r>
            <a:endParaRPr lang="fi-FI" dirty="0"/>
          </a:p>
        </p:txBody>
      </p:sp>
      <p:pic>
        <p:nvPicPr>
          <p:cNvPr id="11" name="Kuva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3004" y="2391021"/>
            <a:ext cx="1425102" cy="1425102"/>
          </a:xfrm>
          <a:prstGeom prst="rect">
            <a:avLst/>
          </a:prstGeom>
        </p:spPr>
      </p:pic>
      <p:sp>
        <p:nvSpPr>
          <p:cNvPr id="12" name="Tekstiruutu 11"/>
          <p:cNvSpPr txBox="1"/>
          <p:nvPr/>
        </p:nvSpPr>
        <p:spPr>
          <a:xfrm>
            <a:off x="5142290" y="3911396"/>
            <a:ext cx="355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Yhteenveto ja arviota ja ehdotus  </a:t>
            </a:r>
            <a:r>
              <a:rPr lang="fi-FI" dirty="0" err="1" smtClean="0"/>
              <a:t>asiakkaanpolutukseen</a:t>
            </a:r>
            <a:endParaRPr lang="fi-FI" dirty="0"/>
          </a:p>
        </p:txBody>
      </p:sp>
      <p:pic>
        <p:nvPicPr>
          <p:cNvPr id="13" name="Kuva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1909" y="4516493"/>
            <a:ext cx="611310" cy="1222619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5083" y="4706215"/>
            <a:ext cx="950160" cy="1070603"/>
          </a:xfrm>
          <a:prstGeom prst="rect">
            <a:avLst/>
          </a:prstGeom>
        </p:spPr>
      </p:pic>
      <p:sp>
        <p:nvSpPr>
          <p:cNvPr id="15" name="Tekstiruutu 14"/>
          <p:cNvSpPr txBox="1"/>
          <p:nvPr/>
        </p:nvSpPr>
        <p:spPr>
          <a:xfrm>
            <a:off x="5259810" y="4944911"/>
            <a:ext cx="1658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Opiskelu vai työ? Vai jotain muuta? </a:t>
            </a:r>
            <a:endParaRPr lang="fi-FI" dirty="0"/>
          </a:p>
        </p:txBody>
      </p:sp>
      <p:sp>
        <p:nvSpPr>
          <p:cNvPr id="25" name="Kaarinuoli vasemmalle 24"/>
          <p:cNvSpPr/>
          <p:nvPr/>
        </p:nvSpPr>
        <p:spPr>
          <a:xfrm rot="20106125">
            <a:off x="2185468" y="2320495"/>
            <a:ext cx="2249031" cy="2330256"/>
          </a:xfrm>
          <a:prstGeom prst="curvedLeftArrow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pic>
        <p:nvPicPr>
          <p:cNvPr id="27" name="Kuva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949891">
            <a:off x="5229005" y="38200"/>
            <a:ext cx="4523291" cy="5214042"/>
          </a:xfrm>
          <a:prstGeom prst="rect">
            <a:avLst/>
          </a:prstGeom>
        </p:spPr>
      </p:pic>
      <p:sp>
        <p:nvSpPr>
          <p:cNvPr id="29" name="Tekstiruutu 28"/>
          <p:cNvSpPr txBox="1"/>
          <p:nvPr/>
        </p:nvSpPr>
        <p:spPr>
          <a:xfrm>
            <a:off x="780452" y="406130"/>
            <a:ext cx="4594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Konsultaatio</a:t>
            </a:r>
            <a:endParaRPr lang="fi-FI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6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/>
              <a:t>Työhönvalmentajan</a:t>
            </a:r>
            <a:r>
              <a:rPr lang="fi-FI" b="1" dirty="0" smtClean="0"/>
              <a:t> tuki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Voidaan tarjota </a:t>
            </a:r>
            <a:r>
              <a:rPr lang="fi-FI" dirty="0" err="1" smtClean="0"/>
              <a:t>työhönvalmentajan</a:t>
            </a:r>
            <a:r>
              <a:rPr lang="fi-FI" dirty="0" smtClean="0"/>
              <a:t> tukipalvelua esim. asiakkaan työkokeilun yhteydessä:</a:t>
            </a:r>
          </a:p>
          <a:p>
            <a:pPr marL="0" indent="0">
              <a:buNone/>
            </a:pPr>
            <a:endParaRPr lang="fi-FI" dirty="0" smtClean="0"/>
          </a:p>
          <a:p>
            <a:pPr lvl="1"/>
            <a:r>
              <a:rPr lang="fi-FI" dirty="0" smtClean="0"/>
              <a:t>Lisätukea työhönvalmennuksen ajalle työpaikkaohjaajan rinnalle</a:t>
            </a:r>
          </a:p>
          <a:p>
            <a:pPr lvl="1"/>
            <a:r>
              <a:rPr lang="fi-FI" dirty="0" smtClean="0"/>
              <a:t>Työtaitojen arvioinnin tueksi</a:t>
            </a:r>
          </a:p>
          <a:p>
            <a:pPr lvl="1"/>
            <a:r>
              <a:rPr lang="fi-FI" dirty="0" smtClean="0"/>
              <a:t>Erityispedagogisen arvioinnin tueksi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17.11.2016</a:t>
            </a:r>
            <a:endParaRPr kumimoji="0" lang="fi-FI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9C839-9296-44E7-B3ED-0BDB7FE6ED49}" type="slidenum">
              <a:rPr kumimoji="0" lang="fi-FI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484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Kiipula_varipaletti_2018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D0087"/>
      </a:accent1>
      <a:accent2>
        <a:srgbClr val="9CCBD5"/>
      </a:accent2>
      <a:accent3>
        <a:srgbClr val="B9D299"/>
      </a:accent3>
      <a:accent4>
        <a:srgbClr val="009DE0"/>
      </a:accent4>
      <a:accent5>
        <a:srgbClr val="8F8F8E"/>
      </a:accent5>
      <a:accent6>
        <a:srgbClr val="70AD47"/>
      </a:accent6>
      <a:hlink>
        <a:srgbClr val="ED0087"/>
      </a:hlink>
      <a:folHlink>
        <a:srgbClr val="803C8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iipula_ppmalli_16_9.potx" id="{47BB8ACB-5627-4956-9FFF-920EB573B50B}" vid="{B9EB73B0-9199-4E1A-A1D0-C2CEEFFD7449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rkisto xmlns="0e8119a5-3142-453d-8bbd-41badb0c42b0">false</Arkisto>
    <Toiminto xmlns="0e8119a5-3142-453d-8bbd-41badb0c42b0">
      <Value>Hallinto</Value>
    </Toiminto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yötilojen dokumentti" ma:contentTypeID="0x0101005DDC95B417CFC2459920AB44F1390ECB00514D754EC8E85F45BB475BE63BECB398" ma:contentTypeVersion="" ma:contentTypeDescription="" ma:contentTypeScope="" ma:versionID="1865e43c46ebf0b157e88222e483fca8">
  <xsd:schema xmlns:xsd="http://www.w3.org/2001/XMLSchema" xmlns:xs="http://www.w3.org/2001/XMLSchema" xmlns:p="http://schemas.microsoft.com/office/2006/metadata/properties" xmlns:ns2="0e8119a5-3142-453d-8bbd-41badb0c42b0" xmlns:ns3="fd669b79-640f-4029-a7b6-d3f3988be684" xmlns:ns4="fb1ab655-ceb7-4e8b-95df-3bc1008e3624" targetNamespace="http://schemas.microsoft.com/office/2006/metadata/properties" ma:root="true" ma:fieldsID="6434e1249b15f0610a88cabcf5a28c84" ns2:_="" ns3:_="" ns4:_="">
    <xsd:import namespace="0e8119a5-3142-453d-8bbd-41badb0c42b0"/>
    <xsd:import namespace="fd669b79-640f-4029-a7b6-d3f3988be684"/>
    <xsd:import namespace="fb1ab655-ceb7-4e8b-95df-3bc1008e3624"/>
    <xsd:element name="properties">
      <xsd:complexType>
        <xsd:sequence>
          <xsd:element name="documentManagement">
            <xsd:complexType>
              <xsd:all>
                <xsd:element ref="ns2:Toiminto" minOccurs="0"/>
                <xsd:element ref="ns2:Arkisto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8119a5-3142-453d-8bbd-41badb0c42b0" elementFormDefault="qualified">
    <xsd:import namespace="http://schemas.microsoft.com/office/2006/documentManagement/types"/>
    <xsd:import namespace="http://schemas.microsoft.com/office/infopath/2007/PartnerControls"/>
    <xsd:element name="Toiminto" ma:index="8" nillable="true" ma:displayName="Toiminto" ma:default="Hallinto" ma:internalName="Toiminto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Hallinto"/>
                    <xsd:enumeration value="HR"/>
                    <xsd:enumeration value="Toimintaohjeet"/>
                    <xsd:enumeration value="Talousasiat"/>
                    <xsd:enumeration value="Tietohallinto"/>
                    <xsd:enumeration value="Viestintä"/>
                    <xsd:enumeration value="Turvallisuus"/>
                    <xsd:enumeration value="Toimitilat"/>
                    <xsd:enumeration value="Koulutus"/>
                    <xsd:enumeration value="Kuntoutus"/>
                    <xsd:enumeration value="Gardens"/>
                    <xsd:enumeration value="Yrityspalvelut"/>
                    <xsd:enumeration value="Kiipulalomake"/>
                  </xsd:restriction>
                </xsd:simpleType>
              </xsd:element>
            </xsd:sequence>
          </xsd:extension>
        </xsd:complexContent>
      </xsd:complexType>
    </xsd:element>
    <xsd:element name="Arkisto" ma:index="9" nillable="true" ma:displayName="Arkisto" ma:default="0" ma:internalName="Arkisto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669b79-640f-4029-a7b6-d3f3988be6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ab655-ceb7-4e8b-95df-3bc1008e362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171507-E326-4698-A278-7CFE8E8186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B2E916-78D6-479D-8066-9978FE4622E6}">
  <ds:schemaRefs>
    <ds:schemaRef ds:uri="http://purl.org/dc/elements/1.1/"/>
    <ds:schemaRef ds:uri="http://schemas.microsoft.com/office/2006/documentManagement/types"/>
    <ds:schemaRef ds:uri="0e8119a5-3142-453d-8bbd-41badb0c42b0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b1ab655-ceb7-4e8b-95df-3bc1008e3624"/>
    <ds:schemaRef ds:uri="fd669b79-640f-4029-a7b6-d3f3988be684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EF1D5CE-8BE3-4E91-AF49-70A866869B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8119a5-3142-453d-8bbd-41badb0c42b0"/>
    <ds:schemaRef ds:uri="fd669b79-640f-4029-a7b6-d3f3988be684"/>
    <ds:schemaRef ds:uri="fb1ab655-ceb7-4e8b-95df-3bc1008e36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85</Words>
  <Application>Microsoft Office PowerPoint</Application>
  <PresentationFormat>Laajakuva</PresentationFormat>
  <Paragraphs>34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Wingdings</vt:lpstr>
      <vt:lpstr>Office-teema</vt:lpstr>
      <vt:lpstr>Kiipulan palvelut Target-hankkeessa</vt:lpstr>
      <vt:lpstr>Ammatillisen erityisopetuksen konsultaatio</vt:lpstr>
      <vt:lpstr>PowerPoint-esitys</vt:lpstr>
      <vt:lpstr>Työhönvalmentajan tuki</vt:lpstr>
    </vt:vector>
  </TitlesOfParts>
  <Company>Kiipulasäätiö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Ritva Niemi</dc:creator>
  <cp:lastModifiedBy>Korhonen Anna</cp:lastModifiedBy>
  <cp:revision>75</cp:revision>
  <cp:lastPrinted>2018-08-29T12:25:31Z</cp:lastPrinted>
  <dcterms:created xsi:type="dcterms:W3CDTF">2016-11-22T11:09:40Z</dcterms:created>
  <dcterms:modified xsi:type="dcterms:W3CDTF">2020-01-15T13:41:42Z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0x0101005DDC95B417CFC2459920AB44F1390ECB00514D754EC8E85F45BB475BE63BECB398</vt:lpwstr>
  </property>
  <property fmtid="{D5CDD505-2E9C-101B-9397-08002B2CF9AE}" pid="3" name="Asiakirjaluokitus2">
    <vt:lpwstr>42;#5.22 Ulkoinen viestintä|a0d32f08-5974-42e5-b100-2c1f64830434</vt:lpwstr>
  </property>
</Properties>
</file>